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0" r:id="rId3"/>
    <p:sldId id="261" r:id="rId4"/>
    <p:sldId id="262" r:id="rId5"/>
    <p:sldId id="263"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9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13FD926C-0F9A-4910-9EA1-1D2ABE2B6A3C}" type="datetimeFigureOut">
              <a:rPr lang="tr-TR" smtClean="0"/>
              <a:t>7.07.2023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932B9C-E98E-4EDF-923E-AF918793DB5B}" type="slidenum">
              <a:rPr lang="tr-TR" smtClean="0"/>
              <a:t>‹N°›</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86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3FD926C-0F9A-4910-9EA1-1D2ABE2B6A3C}" type="datetimeFigureOut">
              <a:rPr lang="tr-TR" smtClean="0"/>
              <a:t>7.07.2023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81201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3FD926C-0F9A-4910-9EA1-1D2ABE2B6A3C}" type="datetimeFigureOut">
              <a:rPr lang="tr-TR" smtClean="0"/>
              <a:t>7.07.2023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151243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3FD926C-0F9A-4910-9EA1-1D2ABE2B6A3C}" type="datetimeFigureOut">
              <a:rPr lang="tr-TR" smtClean="0"/>
              <a:t>7.07.2023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388393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13FD926C-0F9A-4910-9EA1-1D2ABE2B6A3C}" type="datetimeFigureOut">
              <a:rPr lang="tr-TR" smtClean="0"/>
              <a:t>7.07.2023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932B9C-E98E-4EDF-923E-AF918793DB5B}" type="slidenum">
              <a:rPr lang="tr-TR" smtClean="0"/>
              <a:t>‹N°›</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95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3FD926C-0F9A-4910-9EA1-1D2ABE2B6A3C}" type="datetimeFigureOut">
              <a:rPr lang="tr-TR" smtClean="0"/>
              <a:t>7.07.2023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83998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3FD926C-0F9A-4910-9EA1-1D2ABE2B6A3C}" type="datetimeFigureOut">
              <a:rPr lang="tr-TR" smtClean="0"/>
              <a:t>7.07.2023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389398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3FD926C-0F9A-4910-9EA1-1D2ABE2B6A3C}" type="datetimeFigureOut">
              <a:rPr lang="tr-TR" smtClean="0"/>
              <a:t>7.07.2023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375877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3FD926C-0F9A-4910-9EA1-1D2ABE2B6A3C}" type="datetimeFigureOut">
              <a:rPr lang="tr-TR" smtClean="0"/>
              <a:t>7.07.2023</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104791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3FD926C-0F9A-4910-9EA1-1D2ABE2B6A3C}" type="datetimeFigureOut">
              <a:rPr lang="tr-TR" smtClean="0"/>
              <a:t>7.07.2023</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932B9C-E98E-4EDF-923E-AF918793DB5B}" type="slidenum">
              <a:rPr lang="tr-TR" smtClean="0"/>
              <a:t>‹N°›</a:t>
            </a:fld>
            <a:endParaRPr lang="tr-TR"/>
          </a:p>
        </p:txBody>
      </p:sp>
    </p:spTree>
    <p:extLst>
      <p:ext uri="{BB962C8B-B14F-4D97-AF65-F5344CB8AC3E}">
        <p14:creationId xmlns:p14="http://schemas.microsoft.com/office/powerpoint/2010/main" val="198072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13FD926C-0F9A-4910-9EA1-1D2ABE2B6A3C}" type="datetimeFigureOut">
              <a:rPr lang="tr-TR" smtClean="0"/>
              <a:t>7.07.2023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932B9C-E98E-4EDF-923E-AF918793DB5B}" type="slidenum">
              <a:rPr lang="tr-TR" smtClean="0"/>
              <a:t>‹N°›</a:t>
            </a:fld>
            <a:endParaRPr lang="tr-TR"/>
          </a:p>
        </p:txBody>
      </p:sp>
    </p:spTree>
    <p:extLst>
      <p:ext uri="{BB962C8B-B14F-4D97-AF65-F5344CB8AC3E}">
        <p14:creationId xmlns:p14="http://schemas.microsoft.com/office/powerpoint/2010/main" val="298969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3FD926C-0F9A-4910-9EA1-1D2ABE2B6A3C}" type="datetimeFigureOut">
              <a:rPr lang="tr-TR" smtClean="0"/>
              <a:t>7.07.2023</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9932B9C-E98E-4EDF-923E-AF918793DB5B}" type="slidenum">
              <a:rPr lang="tr-TR" smtClean="0"/>
              <a:t>‹N°›</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02322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3544" y="776204"/>
            <a:ext cx="10058400" cy="3566160"/>
          </a:xfrm>
        </p:spPr>
        <p:txBody>
          <a:bodyPr>
            <a:normAutofit fontScale="90000"/>
          </a:bodyPr>
          <a:lstStyle/>
          <a:p>
            <a:br>
              <a:rPr lang="fr-CH" sz="4400" b="1" dirty="0"/>
            </a:br>
            <a:br>
              <a:rPr lang="fr-CH" sz="4400" b="1" dirty="0"/>
            </a:br>
            <a:br>
              <a:rPr lang="fr-CH" sz="4400" b="1" dirty="0"/>
            </a:br>
            <a:r>
              <a:rPr lang="tr-TR" sz="4000" b="1" dirty="0"/>
              <a:t>İDAM CEZASI!</a:t>
            </a:r>
            <a:r>
              <a:rPr lang="tr-TR" sz="4000" dirty="0"/>
              <a:t> </a:t>
            </a:r>
            <a:r>
              <a:rPr lang="tr-TR" sz="4000" b="1" dirty="0"/>
              <a:t>Binlerce yılda edinilen İnsani değerlere ihanettir.</a:t>
            </a:r>
            <a:r>
              <a:rPr lang="fr-CH" sz="4000" b="1" dirty="0"/>
              <a:t> </a:t>
            </a:r>
            <a:r>
              <a:rPr lang="fr-CH" sz="3100" b="1" dirty="0"/>
              <a:t>(Y. </a:t>
            </a:r>
            <a:r>
              <a:rPr lang="fr-CH" sz="3100" b="1" dirty="0" err="1"/>
              <a:t>Binbay</a:t>
            </a:r>
            <a:r>
              <a:rPr lang="fr-CH" sz="3100" b="1" dirty="0"/>
              <a:t>)</a:t>
            </a:r>
            <a:br>
              <a:rPr lang="fr-CH" sz="3100" b="1" dirty="0"/>
            </a:br>
            <a:br>
              <a:rPr lang="fr-CH" sz="4000" b="1" dirty="0"/>
            </a:br>
            <a:r>
              <a:rPr lang="fr-FR" sz="4000" b="1" dirty="0"/>
              <a:t>PEINE DU MORT ! C'est une trahison des valeurs humaines acquises depuis des milliers d'années.! </a:t>
            </a:r>
            <a:r>
              <a:rPr lang="fr-FR" sz="3100" b="1" dirty="0"/>
              <a:t>(</a:t>
            </a:r>
            <a:r>
              <a:rPr lang="fr-FR" sz="3100" b="1" dirty="0" err="1"/>
              <a:t>Y.Binbay</a:t>
            </a:r>
            <a:r>
              <a:rPr lang="fr-FR" sz="3100" b="1" dirty="0"/>
              <a:t>)</a:t>
            </a:r>
            <a:br>
              <a:rPr lang="fr-FR" sz="3100" b="1" dirty="0"/>
            </a:br>
            <a:br>
              <a:rPr lang="fr-FR" sz="4000" b="1" dirty="0"/>
            </a:br>
            <a:r>
              <a:rPr lang="en-US" sz="4000" b="1" dirty="0"/>
              <a:t>DEATH PENALTY! It is a betrayal of human values acquired over thousands of years! </a:t>
            </a:r>
            <a:r>
              <a:rPr lang="en-US" sz="3100" b="1" dirty="0"/>
              <a:t>(</a:t>
            </a:r>
            <a:r>
              <a:rPr lang="en-US" sz="3100" b="1" dirty="0" err="1"/>
              <a:t>Y.Binbay</a:t>
            </a:r>
            <a:r>
              <a:rPr lang="en-US" sz="3100" b="1" dirty="0"/>
              <a:t>)</a:t>
            </a:r>
            <a:endParaRPr lang="tr-TR" sz="31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007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60" y="3821502"/>
            <a:ext cx="11521440" cy="2047592"/>
          </a:xfrm>
        </p:spPr>
        <p:txBody>
          <a:bodyPr/>
          <a:lstStyle/>
          <a:p>
            <a:r>
              <a:rPr lang="tr-TR" b="1" dirty="0"/>
              <a:t>Erdal Eren 17 yaşındayken militarist darbecilerin kurduğu özel mahkeme yaşını büyüterek idam etti. </a:t>
            </a:r>
          </a:p>
          <a:p>
            <a:r>
              <a:rPr lang="tr-TR" b="1" dirty="0" err="1"/>
              <a:t>Lorsque</a:t>
            </a:r>
            <a:r>
              <a:rPr lang="tr-TR" b="1" dirty="0"/>
              <a:t> Erdal Eren </a:t>
            </a:r>
            <a:r>
              <a:rPr lang="tr-TR" b="1" dirty="0" err="1"/>
              <a:t>avait</a:t>
            </a:r>
            <a:r>
              <a:rPr lang="tr-TR" b="1" dirty="0"/>
              <a:t> 17 </a:t>
            </a:r>
            <a:r>
              <a:rPr lang="tr-TR" b="1" dirty="0" err="1"/>
              <a:t>ans</a:t>
            </a:r>
            <a:r>
              <a:rPr lang="tr-TR" b="1" dirty="0"/>
              <a:t>, un </a:t>
            </a:r>
            <a:r>
              <a:rPr lang="tr-TR" b="1" dirty="0" err="1"/>
              <a:t>tribunal</a:t>
            </a:r>
            <a:r>
              <a:rPr lang="tr-TR" b="1" dirty="0"/>
              <a:t> </a:t>
            </a:r>
            <a:r>
              <a:rPr lang="tr-TR" b="1" dirty="0" err="1"/>
              <a:t>spécial</a:t>
            </a:r>
            <a:r>
              <a:rPr lang="tr-TR" b="1" dirty="0"/>
              <a:t> mis en </a:t>
            </a:r>
            <a:r>
              <a:rPr lang="tr-TR" b="1" dirty="0" err="1"/>
              <a:t>place</a:t>
            </a:r>
            <a:r>
              <a:rPr lang="tr-TR" b="1" dirty="0"/>
              <a:t> par </a:t>
            </a:r>
            <a:r>
              <a:rPr lang="tr-TR" b="1" dirty="0" err="1"/>
              <a:t>les</a:t>
            </a:r>
            <a:r>
              <a:rPr lang="tr-TR" b="1" dirty="0"/>
              <a:t> </a:t>
            </a:r>
            <a:r>
              <a:rPr lang="tr-TR" b="1" dirty="0" err="1"/>
              <a:t>putschistes</a:t>
            </a:r>
            <a:r>
              <a:rPr lang="tr-TR" b="1" dirty="0"/>
              <a:t> </a:t>
            </a:r>
            <a:r>
              <a:rPr lang="tr-TR" b="1" dirty="0" err="1"/>
              <a:t>militaristes</a:t>
            </a:r>
            <a:r>
              <a:rPr lang="tr-TR" b="1" dirty="0"/>
              <a:t> a </a:t>
            </a:r>
            <a:r>
              <a:rPr lang="tr-TR" b="1" dirty="0" err="1"/>
              <a:t>relevé</a:t>
            </a:r>
            <a:r>
              <a:rPr lang="tr-TR" b="1" dirty="0"/>
              <a:t> son </a:t>
            </a:r>
            <a:r>
              <a:rPr lang="tr-TR" b="1" dirty="0" err="1"/>
              <a:t>âge</a:t>
            </a:r>
            <a:r>
              <a:rPr lang="tr-TR" b="1" dirty="0"/>
              <a:t> et </a:t>
            </a:r>
            <a:r>
              <a:rPr lang="tr-TR" b="1" dirty="0" err="1"/>
              <a:t>l'a</a:t>
            </a:r>
            <a:r>
              <a:rPr lang="tr-TR" b="1" dirty="0"/>
              <a:t> </a:t>
            </a:r>
            <a:r>
              <a:rPr lang="tr-TR" b="1" dirty="0" err="1"/>
              <a:t>exécuté</a:t>
            </a:r>
            <a:r>
              <a:rPr lang="tr-TR" b="1" dirty="0"/>
              <a:t>.</a:t>
            </a:r>
          </a:p>
          <a:p>
            <a:r>
              <a:rPr lang="tr-TR" b="1" dirty="0" err="1"/>
              <a:t>When</a:t>
            </a:r>
            <a:r>
              <a:rPr lang="tr-TR" b="1" dirty="0"/>
              <a:t> Erdal Eren </a:t>
            </a:r>
            <a:r>
              <a:rPr lang="tr-TR" b="1" dirty="0" err="1"/>
              <a:t>was</a:t>
            </a:r>
            <a:r>
              <a:rPr lang="tr-TR" b="1" dirty="0"/>
              <a:t> 17, a </a:t>
            </a:r>
            <a:r>
              <a:rPr lang="tr-TR" b="1" dirty="0" err="1"/>
              <a:t>special</a:t>
            </a:r>
            <a:r>
              <a:rPr lang="tr-TR" b="1" dirty="0"/>
              <a:t> </a:t>
            </a:r>
            <a:r>
              <a:rPr lang="tr-TR" b="1" dirty="0" err="1"/>
              <a:t>court</a:t>
            </a:r>
            <a:r>
              <a:rPr lang="tr-TR" b="1" dirty="0"/>
              <a:t> set </a:t>
            </a:r>
            <a:r>
              <a:rPr lang="tr-TR" b="1" dirty="0" err="1"/>
              <a:t>up</a:t>
            </a:r>
            <a:r>
              <a:rPr lang="tr-TR" b="1" dirty="0"/>
              <a:t> </a:t>
            </a:r>
            <a:r>
              <a:rPr lang="tr-TR" b="1" dirty="0" err="1"/>
              <a:t>by</a:t>
            </a:r>
            <a:r>
              <a:rPr lang="tr-TR" b="1" dirty="0"/>
              <a:t> </a:t>
            </a:r>
            <a:r>
              <a:rPr lang="tr-TR" b="1" dirty="0" err="1"/>
              <a:t>the</a:t>
            </a:r>
            <a:r>
              <a:rPr lang="tr-TR" b="1" dirty="0"/>
              <a:t> militarist </a:t>
            </a:r>
            <a:r>
              <a:rPr lang="tr-TR" b="1" dirty="0" err="1"/>
              <a:t>putschists</a:t>
            </a:r>
            <a:r>
              <a:rPr lang="tr-TR" b="1" dirty="0"/>
              <a:t> </a:t>
            </a:r>
            <a:r>
              <a:rPr lang="tr-TR" b="1" dirty="0" err="1"/>
              <a:t>raised</a:t>
            </a:r>
            <a:r>
              <a:rPr lang="tr-TR" b="1" dirty="0"/>
              <a:t> his </a:t>
            </a:r>
            <a:r>
              <a:rPr lang="tr-TR" b="1" dirty="0" err="1"/>
              <a:t>age</a:t>
            </a:r>
            <a:r>
              <a:rPr lang="tr-TR" b="1" dirty="0"/>
              <a:t> </a:t>
            </a:r>
            <a:r>
              <a:rPr lang="tr-TR" b="1" dirty="0" err="1"/>
              <a:t>and</a:t>
            </a:r>
            <a:r>
              <a:rPr lang="tr-TR" b="1" dirty="0"/>
              <a:t> </a:t>
            </a:r>
            <a:r>
              <a:rPr lang="tr-TR" b="1" dirty="0" err="1"/>
              <a:t>executed</a:t>
            </a:r>
            <a:r>
              <a:rPr lang="tr-TR" b="1" dirty="0"/>
              <a:t> </a:t>
            </a:r>
            <a:r>
              <a:rPr lang="tr-TR" b="1" dirty="0" err="1"/>
              <a:t>him</a:t>
            </a:r>
            <a:r>
              <a:rPr lang="tr-TR" b="1" dirty="0"/>
              <a:t>.</a:t>
            </a:r>
          </a:p>
          <a:p>
            <a:endParaRPr lang="tr-TR" b="1" dirty="0"/>
          </a:p>
        </p:txBody>
      </p:sp>
      <p:pic>
        <p:nvPicPr>
          <p:cNvPr id="4" name="Resim 3" descr="Çocukluk ve cezaevi arkadaşı Ertekin, 17 yaşında idam edilen Erdal Eren'i  anlattı | Independent Türkç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 y="104559"/>
            <a:ext cx="5467782" cy="3596173"/>
          </a:xfrm>
          <a:prstGeom prst="rect">
            <a:avLst/>
          </a:prstGeom>
          <a:noFill/>
          <a:ln>
            <a:noFill/>
          </a:ln>
        </p:spPr>
      </p:pic>
      <p:pic>
        <p:nvPicPr>
          <p:cNvPr id="5" name="Resim 4" descr="Erdal Eren kimdir? 17 yaşında idam edilen Erdal Eren 37. yıl dönümünde  anılıyor! - Son dakika haberleri – Sözcü"/>
          <p:cNvPicPr/>
          <p:nvPr/>
        </p:nvPicPr>
        <p:blipFill>
          <a:blip r:embed="rId3">
            <a:extLst>
              <a:ext uri="{28A0092B-C50C-407E-A947-70E740481C1C}">
                <a14:useLocalDpi xmlns:a14="http://schemas.microsoft.com/office/drawing/2010/main" val="0"/>
              </a:ext>
            </a:extLst>
          </a:blip>
          <a:srcRect/>
          <a:stretch>
            <a:fillRect/>
          </a:stretch>
        </p:blipFill>
        <p:spPr bwMode="auto">
          <a:xfrm>
            <a:off x="5833542" y="104558"/>
            <a:ext cx="6053658" cy="3596173"/>
          </a:xfrm>
          <a:prstGeom prst="rect">
            <a:avLst/>
          </a:prstGeom>
          <a:noFill/>
          <a:ln>
            <a:noFill/>
          </a:ln>
        </p:spPr>
      </p:pic>
    </p:spTree>
    <p:extLst>
      <p:ext uri="{BB962C8B-B14F-4D97-AF65-F5344CB8AC3E}">
        <p14:creationId xmlns:p14="http://schemas.microsoft.com/office/powerpoint/2010/main" val="151505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9019" y="3928489"/>
            <a:ext cx="4251960" cy="2023737"/>
          </a:xfrm>
        </p:spPr>
        <p:txBody>
          <a:bodyPr>
            <a:normAutofit/>
          </a:bodyPr>
          <a:lstStyle/>
          <a:p>
            <a:pPr>
              <a:lnSpc>
                <a:spcPct val="107000"/>
              </a:lnSpc>
              <a:spcAft>
                <a:spcPts val="800"/>
              </a:spcAft>
            </a:pPr>
            <a:r>
              <a:rPr lang="fr-CH" sz="1600" b="1" dirty="0" err="1">
                <a:latin typeface="+mn-lt"/>
                <a:ea typeface="Calibri" panose="020F0502020204030204" pitchFamily="34" charset="0"/>
                <a:cs typeface="Times New Roman" panose="02020603050405020304" pitchFamily="18" charset="0"/>
              </a:rPr>
              <a:t>Şeyh</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Said</a:t>
            </a:r>
            <a:r>
              <a:rPr lang="fr-CH" sz="1600" b="1" dirty="0">
                <a:latin typeface="+mn-lt"/>
                <a:ea typeface="Calibri" panose="020F0502020204030204" pitchFamily="34" charset="0"/>
                <a:cs typeface="Times New Roman" panose="02020603050405020304" pitchFamily="18" charset="0"/>
              </a:rPr>
              <a:t> 83 </a:t>
            </a:r>
            <a:r>
              <a:rPr lang="fr-CH" sz="1600" b="1" dirty="0" err="1">
                <a:latin typeface="+mn-lt"/>
                <a:ea typeface="Calibri" panose="020F0502020204030204" pitchFamily="34" charset="0"/>
                <a:cs typeface="Times New Roman" panose="02020603050405020304" pitchFamily="18" charset="0"/>
              </a:rPr>
              <a:t>yaşında</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kurulan</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özel</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mahkeme</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tarafından</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yaşı</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büyütülerek</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idam</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edildi</a:t>
            </a:r>
            <a:r>
              <a:rPr lang="fr-CH" sz="1600" b="1" dirty="0">
                <a:latin typeface="+mn-lt"/>
                <a:ea typeface="Calibri" panose="020F0502020204030204" pitchFamily="34" charset="0"/>
                <a:cs typeface="Times New Roman" panose="02020603050405020304" pitchFamily="18" charset="0"/>
              </a:rPr>
              <a:t>. 1925</a:t>
            </a:r>
            <a:br>
              <a:rPr lang="fr-CH" sz="1600" b="1" dirty="0">
                <a:latin typeface="+mn-lt"/>
                <a:ea typeface="Calibri" panose="020F0502020204030204" pitchFamily="34" charset="0"/>
                <a:cs typeface="Times New Roman" panose="02020603050405020304" pitchFamily="18" charset="0"/>
              </a:rPr>
            </a:br>
            <a:r>
              <a:rPr lang="fr-CH" sz="1600" b="1" dirty="0" err="1">
                <a:latin typeface="+mn-lt"/>
                <a:ea typeface="Calibri" panose="020F0502020204030204" pitchFamily="34" charset="0"/>
                <a:cs typeface="Times New Roman" panose="02020603050405020304" pitchFamily="18" charset="0"/>
              </a:rPr>
              <a:t>Seyh</a:t>
            </a:r>
            <a:r>
              <a:rPr lang="fr-CH" sz="1600" b="1" dirty="0">
                <a:latin typeface="+mn-lt"/>
                <a:ea typeface="Calibri" panose="020F0502020204030204" pitchFamily="34" charset="0"/>
                <a:cs typeface="Times New Roman" panose="02020603050405020304" pitchFamily="18" charset="0"/>
              </a:rPr>
              <a:t> </a:t>
            </a:r>
            <a:r>
              <a:rPr lang="fr-CH" sz="1600" b="1" dirty="0" err="1">
                <a:latin typeface="+mn-lt"/>
                <a:ea typeface="Calibri" panose="020F0502020204030204" pitchFamily="34" charset="0"/>
                <a:cs typeface="Times New Roman" panose="02020603050405020304" pitchFamily="18" charset="0"/>
              </a:rPr>
              <a:t>Said</a:t>
            </a:r>
            <a:r>
              <a:rPr lang="fr-CH" sz="1600" b="1" dirty="0">
                <a:latin typeface="+mn-lt"/>
                <a:ea typeface="Calibri" panose="020F0502020204030204" pitchFamily="34" charset="0"/>
                <a:cs typeface="Times New Roman" panose="02020603050405020304" pitchFamily="18" charset="0"/>
              </a:rPr>
              <a:t> a été exécuté à l'âge de 83 ans par un tribunal spécial mis en place à l'époque. 1925</a:t>
            </a:r>
            <a:br>
              <a:rPr lang="tr-TR" sz="1600" b="1" dirty="0">
                <a:latin typeface="+mn-lt"/>
                <a:ea typeface="Calibri" panose="020F0502020204030204" pitchFamily="34" charset="0"/>
                <a:cs typeface="Times New Roman" panose="02020603050405020304" pitchFamily="18" charset="0"/>
              </a:rPr>
            </a:br>
            <a:r>
              <a:rPr lang="en-GB" sz="1600" b="1" dirty="0" err="1">
                <a:latin typeface="+mn-lt"/>
                <a:ea typeface="Calibri" panose="020F0502020204030204" pitchFamily="34" charset="0"/>
                <a:cs typeface="Times New Roman" panose="02020603050405020304" pitchFamily="18" charset="0"/>
              </a:rPr>
              <a:t>Seyh</a:t>
            </a:r>
            <a:r>
              <a:rPr lang="en-GB" sz="1600" b="1" dirty="0">
                <a:latin typeface="+mn-lt"/>
                <a:ea typeface="Calibri" panose="020F0502020204030204" pitchFamily="34" charset="0"/>
                <a:cs typeface="Times New Roman" panose="02020603050405020304" pitchFamily="18" charset="0"/>
              </a:rPr>
              <a:t> Said was executed at the age of 83 by a special court set up at the time. (29 </a:t>
            </a:r>
            <a:r>
              <a:rPr lang="en-GB" sz="1600" b="1" dirty="0" err="1">
                <a:latin typeface="+mn-lt"/>
                <a:ea typeface="Calibri" panose="020F0502020204030204" pitchFamily="34" charset="0"/>
                <a:cs typeface="Times New Roman" panose="02020603050405020304" pitchFamily="18" charset="0"/>
              </a:rPr>
              <a:t>june</a:t>
            </a:r>
            <a:r>
              <a:rPr lang="en-GB" sz="1600" b="1" dirty="0">
                <a:latin typeface="+mn-lt"/>
                <a:ea typeface="Calibri" panose="020F0502020204030204" pitchFamily="34" charset="0"/>
                <a:cs typeface="Times New Roman" panose="02020603050405020304" pitchFamily="18" charset="0"/>
              </a:rPr>
              <a:t> 1925)</a:t>
            </a:r>
            <a:br>
              <a:rPr lang="tr-TR" sz="1100" b="1" dirty="0">
                <a:latin typeface="+mn-lt"/>
                <a:ea typeface="Calibri" panose="020F0502020204030204" pitchFamily="34" charset="0"/>
                <a:cs typeface="Times New Roman" panose="02020603050405020304" pitchFamily="18" charset="0"/>
              </a:rPr>
            </a:br>
            <a:r>
              <a:rPr lang="en-GB" sz="1100" b="1" dirty="0">
                <a:latin typeface="+mn-lt"/>
                <a:ea typeface="Calibri" panose="020F0502020204030204" pitchFamily="34" charset="0"/>
                <a:cs typeface="Times New Roman" panose="02020603050405020304" pitchFamily="18" charset="0"/>
              </a:rPr>
              <a:t> </a:t>
            </a:r>
            <a:br>
              <a:rPr lang="tr-TR" sz="1100" dirty="0">
                <a:latin typeface="+mn-lt"/>
                <a:ea typeface="Calibri" panose="020F0502020204030204" pitchFamily="34" charset="0"/>
                <a:cs typeface="Times New Roman" panose="02020603050405020304" pitchFamily="18" charset="0"/>
              </a:rPr>
            </a:br>
            <a:endParaRPr lang="tr-TR" sz="1100" dirty="0">
              <a:latin typeface="+mn-lt"/>
            </a:endParaRPr>
          </a:p>
        </p:txBody>
      </p:sp>
      <p:sp>
        <p:nvSpPr>
          <p:cNvPr id="3" name="İçerik Yer Tutucusu 2"/>
          <p:cNvSpPr>
            <a:spLocks noGrp="1"/>
          </p:cNvSpPr>
          <p:nvPr>
            <p:ph idx="1"/>
          </p:nvPr>
        </p:nvSpPr>
        <p:spPr>
          <a:xfrm>
            <a:off x="5241049" y="3976777"/>
            <a:ext cx="6452559" cy="1628709"/>
          </a:xfrm>
        </p:spPr>
        <p:txBody>
          <a:bodyPr>
            <a:normAutofit fontScale="85000" lnSpcReduction="20000"/>
          </a:bodyPr>
          <a:lstStyle/>
          <a:p>
            <a:r>
              <a:rPr lang="tr-TR" b="1" dirty="0"/>
              <a:t>Adnan Menderes Türkiye Başbakanıyken militarist darbecilerin kurduğu özel mahkeme idam etti.</a:t>
            </a:r>
          </a:p>
          <a:p>
            <a:r>
              <a:rPr lang="tr-TR" b="1" dirty="0"/>
              <a:t>Adnan Menderes </a:t>
            </a:r>
            <a:r>
              <a:rPr lang="tr-TR" b="1" dirty="0" err="1"/>
              <a:t>était</a:t>
            </a:r>
            <a:r>
              <a:rPr lang="tr-TR" b="1" dirty="0"/>
              <a:t> </a:t>
            </a:r>
            <a:r>
              <a:rPr lang="tr-TR" b="1" dirty="0" err="1"/>
              <a:t>Premier</a:t>
            </a:r>
            <a:r>
              <a:rPr lang="tr-TR" b="1" dirty="0"/>
              <a:t> </a:t>
            </a:r>
            <a:r>
              <a:rPr lang="tr-TR" b="1" dirty="0" err="1"/>
              <a:t>ministre</a:t>
            </a:r>
            <a:r>
              <a:rPr lang="tr-TR" b="1" dirty="0"/>
              <a:t> de </a:t>
            </a:r>
            <a:r>
              <a:rPr lang="tr-TR" b="1" dirty="0" err="1"/>
              <a:t>Turquie</a:t>
            </a:r>
            <a:r>
              <a:rPr lang="tr-TR" b="1" dirty="0"/>
              <a:t> </a:t>
            </a:r>
            <a:r>
              <a:rPr lang="tr-TR" b="1" dirty="0" err="1"/>
              <a:t>lorsqu'un</a:t>
            </a:r>
            <a:r>
              <a:rPr lang="tr-TR" b="1" dirty="0"/>
              <a:t> </a:t>
            </a:r>
            <a:r>
              <a:rPr lang="tr-TR" b="1" dirty="0" err="1"/>
              <a:t>tribunal</a:t>
            </a:r>
            <a:r>
              <a:rPr lang="tr-TR" b="1" dirty="0"/>
              <a:t> </a:t>
            </a:r>
            <a:r>
              <a:rPr lang="tr-TR" b="1" dirty="0" err="1"/>
              <a:t>spécial</a:t>
            </a:r>
            <a:r>
              <a:rPr lang="tr-TR" b="1" dirty="0"/>
              <a:t> mis en </a:t>
            </a:r>
            <a:r>
              <a:rPr lang="tr-TR" b="1" dirty="0" err="1"/>
              <a:t>place</a:t>
            </a:r>
            <a:r>
              <a:rPr lang="tr-TR" b="1" dirty="0"/>
              <a:t> par </a:t>
            </a:r>
            <a:r>
              <a:rPr lang="tr-TR" b="1" dirty="0" err="1"/>
              <a:t>des</a:t>
            </a:r>
            <a:r>
              <a:rPr lang="tr-TR" b="1" dirty="0"/>
              <a:t> </a:t>
            </a:r>
            <a:r>
              <a:rPr lang="tr-TR" b="1" dirty="0" err="1"/>
              <a:t>putschistes</a:t>
            </a:r>
            <a:r>
              <a:rPr lang="tr-TR" b="1" dirty="0"/>
              <a:t> </a:t>
            </a:r>
            <a:r>
              <a:rPr lang="tr-TR" b="1" dirty="0" err="1"/>
              <a:t>militaristes</a:t>
            </a:r>
            <a:r>
              <a:rPr lang="tr-TR" b="1" dirty="0"/>
              <a:t> </a:t>
            </a:r>
            <a:r>
              <a:rPr lang="tr-TR" b="1" dirty="0" err="1"/>
              <a:t>l'a</a:t>
            </a:r>
            <a:r>
              <a:rPr lang="tr-TR" b="1" dirty="0"/>
              <a:t> </a:t>
            </a:r>
            <a:r>
              <a:rPr lang="tr-TR" b="1" dirty="0" err="1"/>
              <a:t>exécuté</a:t>
            </a:r>
            <a:r>
              <a:rPr lang="tr-TR" b="1" dirty="0"/>
              <a:t>.</a:t>
            </a:r>
          </a:p>
          <a:p>
            <a:r>
              <a:rPr lang="tr-TR" b="1" dirty="0"/>
              <a:t>Adnan Menderes </a:t>
            </a:r>
            <a:r>
              <a:rPr lang="tr-TR" b="1" dirty="0" err="1"/>
              <a:t>was</a:t>
            </a:r>
            <a:r>
              <a:rPr lang="tr-TR" b="1" dirty="0"/>
              <a:t> Prime </a:t>
            </a:r>
            <a:r>
              <a:rPr lang="tr-TR" b="1" dirty="0" err="1"/>
              <a:t>Minister</a:t>
            </a:r>
            <a:r>
              <a:rPr lang="tr-TR" b="1" dirty="0"/>
              <a:t> of </a:t>
            </a:r>
            <a:r>
              <a:rPr lang="tr-TR" b="1" dirty="0" err="1"/>
              <a:t>Turkey</a:t>
            </a:r>
            <a:r>
              <a:rPr lang="tr-TR" b="1" dirty="0"/>
              <a:t> </a:t>
            </a:r>
            <a:r>
              <a:rPr lang="tr-TR" b="1" dirty="0" err="1"/>
              <a:t>when</a:t>
            </a:r>
            <a:r>
              <a:rPr lang="tr-TR" b="1" dirty="0"/>
              <a:t> a </a:t>
            </a:r>
            <a:r>
              <a:rPr lang="tr-TR" b="1" dirty="0" err="1"/>
              <a:t>special</a:t>
            </a:r>
            <a:r>
              <a:rPr lang="tr-TR" b="1" dirty="0"/>
              <a:t> </a:t>
            </a:r>
            <a:r>
              <a:rPr lang="tr-TR" b="1" dirty="0" err="1"/>
              <a:t>court</a:t>
            </a:r>
            <a:r>
              <a:rPr lang="tr-TR" b="1" dirty="0"/>
              <a:t> set </a:t>
            </a:r>
            <a:r>
              <a:rPr lang="tr-TR" b="1" dirty="0" err="1"/>
              <a:t>up</a:t>
            </a:r>
            <a:r>
              <a:rPr lang="tr-TR" b="1" dirty="0"/>
              <a:t> </a:t>
            </a:r>
            <a:r>
              <a:rPr lang="tr-TR" b="1" dirty="0" err="1"/>
              <a:t>by</a:t>
            </a:r>
            <a:r>
              <a:rPr lang="tr-TR" b="1" dirty="0"/>
              <a:t> militarist </a:t>
            </a:r>
            <a:r>
              <a:rPr lang="tr-TR" b="1" dirty="0" err="1"/>
              <a:t>putschists</a:t>
            </a:r>
            <a:r>
              <a:rPr lang="tr-TR" b="1" dirty="0"/>
              <a:t> </a:t>
            </a:r>
            <a:r>
              <a:rPr lang="tr-TR" b="1" dirty="0" err="1"/>
              <a:t>executed</a:t>
            </a:r>
            <a:r>
              <a:rPr lang="tr-TR" b="1" dirty="0"/>
              <a:t> </a:t>
            </a:r>
            <a:r>
              <a:rPr lang="tr-TR" b="1" dirty="0" err="1"/>
              <a:t>him</a:t>
            </a:r>
            <a:r>
              <a:rPr lang="tr-TR" b="1" dirty="0"/>
              <a:t>.</a:t>
            </a:r>
          </a:p>
          <a:p>
            <a:endParaRPr lang="tr-TR" dirty="0"/>
          </a:p>
        </p:txBody>
      </p:sp>
      <p:pic>
        <p:nvPicPr>
          <p:cNvPr id="4" name="Resim 3" descr="Şeyh Said'in idam edilmeden önceki son sözü neydi?"/>
          <p:cNvPicPr/>
          <p:nvPr/>
        </p:nvPicPr>
        <p:blipFill>
          <a:blip r:embed="rId2">
            <a:extLst>
              <a:ext uri="{28A0092B-C50C-407E-A947-70E740481C1C}">
                <a14:useLocalDpi xmlns:a14="http://schemas.microsoft.com/office/drawing/2010/main" val="0"/>
              </a:ext>
            </a:extLst>
          </a:blip>
          <a:srcRect/>
          <a:stretch>
            <a:fillRect/>
          </a:stretch>
        </p:blipFill>
        <p:spPr bwMode="auto">
          <a:xfrm>
            <a:off x="299019" y="457200"/>
            <a:ext cx="4251960" cy="3471289"/>
          </a:xfrm>
          <a:prstGeom prst="rect">
            <a:avLst/>
          </a:prstGeom>
          <a:noFill/>
          <a:ln>
            <a:noFill/>
          </a:ln>
        </p:spPr>
      </p:pic>
      <p:pic>
        <p:nvPicPr>
          <p:cNvPr id="5" name="Resim 4" descr="rüzgâraltı fiil kondüktör menderes idam resimleri - lfpwa.org"/>
          <p:cNvPicPr/>
          <p:nvPr/>
        </p:nvPicPr>
        <p:blipFill rotWithShape="1">
          <a:blip r:embed="rId3">
            <a:extLst>
              <a:ext uri="{28A0092B-C50C-407E-A947-70E740481C1C}">
                <a14:useLocalDpi xmlns:a14="http://schemas.microsoft.com/office/drawing/2010/main" val="0"/>
              </a:ext>
            </a:extLst>
          </a:blip>
          <a:srcRect r="3606" b="24611"/>
          <a:stretch/>
        </p:blipFill>
        <p:spPr bwMode="auto">
          <a:xfrm>
            <a:off x="5241049" y="457200"/>
            <a:ext cx="3428497" cy="3471289"/>
          </a:xfrm>
          <a:prstGeom prst="rect">
            <a:avLst/>
          </a:prstGeom>
          <a:noFill/>
          <a:ln>
            <a:noFill/>
          </a:ln>
          <a:extLst>
            <a:ext uri="{53640926-AAD7-44D8-BBD7-CCE9431645EC}">
              <a14:shadowObscured xmlns:a14="http://schemas.microsoft.com/office/drawing/2010/main"/>
            </a:ext>
          </a:extLst>
        </p:spPr>
      </p:pic>
      <p:pic>
        <p:nvPicPr>
          <p:cNvPr id="6" name="Resim 5" descr="İşte Fotoğraflar ile Adnan Menderes'in son anları..."/>
          <p:cNvPicPr/>
          <p:nvPr/>
        </p:nvPicPr>
        <p:blipFill>
          <a:blip r:embed="rId4">
            <a:extLst>
              <a:ext uri="{28A0092B-C50C-407E-A947-70E740481C1C}">
                <a14:useLocalDpi xmlns:a14="http://schemas.microsoft.com/office/drawing/2010/main" val="0"/>
              </a:ext>
            </a:extLst>
          </a:blip>
          <a:srcRect/>
          <a:stretch>
            <a:fillRect/>
          </a:stretch>
        </p:blipFill>
        <p:spPr bwMode="auto">
          <a:xfrm>
            <a:off x="8669546" y="457200"/>
            <a:ext cx="3209028" cy="3471289"/>
          </a:xfrm>
          <a:prstGeom prst="rect">
            <a:avLst/>
          </a:prstGeom>
          <a:noFill/>
          <a:ln>
            <a:noFill/>
          </a:ln>
        </p:spPr>
      </p:pic>
    </p:spTree>
    <p:extLst>
      <p:ext uri="{BB962C8B-B14F-4D97-AF65-F5344CB8AC3E}">
        <p14:creationId xmlns:p14="http://schemas.microsoft.com/office/powerpoint/2010/main" val="400030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4906" y="4313207"/>
            <a:ext cx="5900468" cy="1581765"/>
          </a:xfrm>
        </p:spPr>
        <p:txBody>
          <a:bodyPr>
            <a:normAutofit/>
          </a:bodyPr>
          <a:lstStyle/>
          <a:p>
            <a:r>
              <a:rPr lang="tr-TR" b="1" dirty="0"/>
              <a:t>Babasının idamını izleyen çocuk!</a:t>
            </a:r>
          </a:p>
          <a:p>
            <a:r>
              <a:rPr lang="tr-TR" b="1" dirty="0"/>
              <a:t>Le </a:t>
            </a:r>
            <a:r>
              <a:rPr lang="tr-TR" b="1" dirty="0" err="1"/>
              <a:t>garçon</a:t>
            </a:r>
            <a:r>
              <a:rPr lang="tr-TR" b="1" dirty="0"/>
              <a:t> </a:t>
            </a:r>
            <a:r>
              <a:rPr lang="tr-TR" b="1" dirty="0" err="1"/>
              <a:t>qui</a:t>
            </a:r>
            <a:r>
              <a:rPr lang="tr-TR" b="1" dirty="0"/>
              <a:t> a </a:t>
            </a:r>
            <a:r>
              <a:rPr lang="tr-TR" b="1" dirty="0" err="1"/>
              <a:t>assisté</a:t>
            </a:r>
            <a:r>
              <a:rPr lang="tr-TR" b="1" dirty="0"/>
              <a:t> à </a:t>
            </a:r>
            <a:r>
              <a:rPr lang="tr-TR" b="1" dirty="0" err="1"/>
              <a:t>l'exécution</a:t>
            </a:r>
            <a:r>
              <a:rPr lang="tr-TR" b="1" dirty="0"/>
              <a:t> de son </a:t>
            </a:r>
            <a:r>
              <a:rPr lang="tr-TR" b="1" dirty="0" err="1"/>
              <a:t>père</a:t>
            </a:r>
            <a:r>
              <a:rPr lang="tr-TR" b="1" dirty="0"/>
              <a:t> !</a:t>
            </a:r>
          </a:p>
          <a:p>
            <a:r>
              <a:rPr lang="tr-TR" b="1" dirty="0" err="1"/>
              <a:t>The</a:t>
            </a:r>
            <a:r>
              <a:rPr lang="tr-TR" b="1" dirty="0"/>
              <a:t> boy </a:t>
            </a:r>
            <a:r>
              <a:rPr lang="tr-TR" b="1" dirty="0" err="1"/>
              <a:t>who</a:t>
            </a:r>
            <a:r>
              <a:rPr lang="tr-TR" b="1" dirty="0"/>
              <a:t> </a:t>
            </a:r>
            <a:r>
              <a:rPr lang="tr-TR" b="1" dirty="0" err="1"/>
              <a:t>witnessed</a:t>
            </a:r>
            <a:r>
              <a:rPr lang="tr-TR" b="1" dirty="0"/>
              <a:t> his </a:t>
            </a:r>
            <a:r>
              <a:rPr lang="tr-TR" b="1" dirty="0" err="1"/>
              <a:t>father's</a:t>
            </a:r>
            <a:r>
              <a:rPr lang="tr-TR" b="1" dirty="0"/>
              <a:t> </a:t>
            </a:r>
            <a:r>
              <a:rPr lang="tr-TR" b="1" dirty="0" err="1"/>
              <a:t>execution</a:t>
            </a:r>
            <a:r>
              <a:rPr lang="tr-TR" b="1" dirty="0"/>
              <a:t>!</a:t>
            </a:r>
          </a:p>
          <a:p>
            <a:endParaRPr lang="tr-TR" b="1" dirty="0"/>
          </a:p>
        </p:txBody>
      </p:sp>
      <p:pic>
        <p:nvPicPr>
          <p:cNvPr id="4" name="Resim 3" descr="Mısır'ın son firavunu yüzlerce Müslüman'ı idam etti"/>
          <p:cNvPicPr/>
          <p:nvPr/>
        </p:nvPicPr>
        <p:blipFill>
          <a:blip r:embed="rId2">
            <a:extLst>
              <a:ext uri="{28A0092B-C50C-407E-A947-70E740481C1C}">
                <a14:useLocalDpi xmlns:a14="http://schemas.microsoft.com/office/drawing/2010/main" val="0"/>
              </a:ext>
            </a:extLst>
          </a:blip>
          <a:srcRect/>
          <a:stretch>
            <a:fillRect/>
          </a:stretch>
        </p:blipFill>
        <p:spPr bwMode="auto">
          <a:xfrm>
            <a:off x="118757" y="160019"/>
            <a:ext cx="5760720" cy="3842637"/>
          </a:xfrm>
          <a:prstGeom prst="rect">
            <a:avLst/>
          </a:prstGeom>
          <a:noFill/>
          <a:ln>
            <a:noFill/>
          </a:ln>
        </p:spPr>
      </p:pic>
      <p:pic>
        <p:nvPicPr>
          <p:cNvPr id="5" name="Resim 4" descr="Fotoğrafın Babası Gözleri Önünde İdam Edilen Çocuğa Ait Olduğu İddiası -  Malumatfuruş"/>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9477" y="160019"/>
            <a:ext cx="6137119" cy="3842637"/>
          </a:xfrm>
          <a:prstGeom prst="rect">
            <a:avLst/>
          </a:prstGeom>
          <a:noFill/>
          <a:ln>
            <a:noFill/>
          </a:ln>
        </p:spPr>
      </p:pic>
    </p:spTree>
    <p:extLst>
      <p:ext uri="{BB962C8B-B14F-4D97-AF65-F5344CB8AC3E}">
        <p14:creationId xmlns:p14="http://schemas.microsoft.com/office/powerpoint/2010/main" val="391423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44939" y="1777041"/>
            <a:ext cx="5828525" cy="4442603"/>
          </a:xfrm>
        </p:spPr>
        <p:txBody>
          <a:bodyPr>
            <a:normAutofit fontScale="85000" lnSpcReduction="20000"/>
          </a:bodyPr>
          <a:lstStyle/>
          <a:p>
            <a:r>
              <a:rPr lang="tr-TR" sz="2100" b="1" dirty="0"/>
              <a:t>Savaş, İşkence,  Ölüm cezası ve her türlü şiddet insanlığa karşı bir suç olduğu kadar, Allah’a karşı da işlenmiş bir suçtur. Çünkü Allah'a ait olan ruhu incitir. Ölüm cezası, kanuni sınır hükmünde bir ceza değil, fiili bir öldürme eylemidir. Ölüm cezası fiili bir cinayettir ve yargı kararı değildir.  ( Yavuz </a:t>
            </a:r>
            <a:r>
              <a:rPr lang="tr-TR" sz="2100" b="1" dirty="0" err="1"/>
              <a:t>Binbay</a:t>
            </a:r>
            <a:r>
              <a:rPr lang="tr-TR" sz="2100" b="1" dirty="0"/>
              <a:t>)</a:t>
            </a:r>
          </a:p>
          <a:p>
            <a:r>
              <a:rPr lang="fr-CH" sz="2100" b="1" dirty="0"/>
              <a:t>La Guerre, La peine de mort, la torture et toute la sorte de la violence sont des crimes contre l'humanité ainsi que sont des crimes contre le Dieu aussi. Parce que ça fait mal à l'âme qui appartient à Dieu. La peine de mort n'est pas une peine dans le jugement de la marge juridique, c'est un acte de facto de tuer. </a:t>
            </a:r>
            <a:r>
              <a:rPr lang="en-GB" sz="2100" b="1" i="1" dirty="0"/>
              <a:t>(</a:t>
            </a:r>
            <a:r>
              <a:rPr lang="en-GB" sz="2100" b="1" i="1" dirty="0" err="1"/>
              <a:t>Yavuz</a:t>
            </a:r>
            <a:r>
              <a:rPr lang="en-GB" sz="2100" b="1" i="1" dirty="0"/>
              <a:t> </a:t>
            </a:r>
            <a:r>
              <a:rPr lang="en-GB" sz="2100" b="1" i="1" dirty="0" err="1"/>
              <a:t>Binbay</a:t>
            </a:r>
            <a:r>
              <a:rPr lang="en-GB" sz="2100" b="1" i="1" dirty="0"/>
              <a:t>) </a:t>
            </a:r>
            <a:endParaRPr lang="tr-TR" sz="2100" b="1" dirty="0"/>
          </a:p>
          <a:p>
            <a:r>
              <a:rPr lang="en-GB" sz="2100" b="1" dirty="0"/>
              <a:t>War, the death penalty, torture and all kinds of violence are crimes against humanity as well as being crimes against God. Because it hurts the soul that belongs to God. The death penalty is not a penalty in the judgement of the legal margin, it is a de facto act of killing. (</a:t>
            </a:r>
            <a:r>
              <a:rPr lang="en-GB" sz="2100" b="1" dirty="0" err="1"/>
              <a:t>Yavuz</a:t>
            </a:r>
            <a:r>
              <a:rPr lang="en-GB" sz="2100" b="1" dirty="0"/>
              <a:t> </a:t>
            </a:r>
            <a:r>
              <a:rPr lang="en-GB" sz="2100" b="1" dirty="0" err="1"/>
              <a:t>Binbay</a:t>
            </a:r>
            <a:r>
              <a:rPr lang="en-GB" sz="2100" b="1" dirty="0"/>
              <a:t>) </a:t>
            </a:r>
            <a:endParaRPr lang="tr-TR" sz="2100" b="1" dirty="0"/>
          </a:p>
          <a:p>
            <a:r>
              <a:rPr lang="tr-TR" dirty="0"/>
              <a:t> </a:t>
            </a:r>
          </a:p>
          <a:p>
            <a:endParaRPr lang="tr-TR" dirty="0"/>
          </a:p>
        </p:txBody>
      </p:sp>
      <p:pic>
        <p:nvPicPr>
          <p:cNvPr id="5" name="Resim 4" descr="İran'da 7 Kürt Vatandaşı İdam Edildi"/>
          <p:cNvPicPr/>
          <p:nvPr/>
        </p:nvPicPr>
        <p:blipFill>
          <a:blip r:embed="rId2">
            <a:extLst>
              <a:ext uri="{28A0092B-C50C-407E-A947-70E740481C1C}">
                <a14:useLocalDpi xmlns:a14="http://schemas.microsoft.com/office/drawing/2010/main" val="0"/>
              </a:ext>
            </a:extLst>
          </a:blip>
          <a:srcRect/>
          <a:stretch>
            <a:fillRect/>
          </a:stretch>
        </p:blipFill>
        <p:spPr bwMode="auto">
          <a:xfrm>
            <a:off x="237082" y="120769"/>
            <a:ext cx="5760720" cy="2113474"/>
          </a:xfrm>
          <a:prstGeom prst="rect">
            <a:avLst/>
          </a:prstGeom>
          <a:noFill/>
          <a:ln>
            <a:noFill/>
          </a:ln>
        </p:spPr>
      </p:pic>
      <p:pic>
        <p:nvPicPr>
          <p:cNvPr id="6" name="Resim 5" descr="İran'da İDAM - Gündem haberleri"/>
          <p:cNvPicPr/>
          <p:nvPr/>
        </p:nvPicPr>
        <p:blipFill>
          <a:blip r:embed="rId3">
            <a:extLst>
              <a:ext uri="{28A0092B-C50C-407E-A947-70E740481C1C}">
                <a14:useLocalDpi xmlns:a14="http://schemas.microsoft.com/office/drawing/2010/main" val="0"/>
              </a:ext>
            </a:extLst>
          </a:blip>
          <a:srcRect/>
          <a:stretch>
            <a:fillRect/>
          </a:stretch>
        </p:blipFill>
        <p:spPr bwMode="auto">
          <a:xfrm>
            <a:off x="237082" y="2234243"/>
            <a:ext cx="5760720" cy="4097546"/>
          </a:xfrm>
          <a:prstGeom prst="rect">
            <a:avLst/>
          </a:prstGeom>
          <a:noFill/>
          <a:ln>
            <a:noFill/>
          </a:ln>
        </p:spPr>
      </p:pic>
    </p:spTree>
    <p:extLst>
      <p:ext uri="{BB962C8B-B14F-4D97-AF65-F5344CB8AC3E}">
        <p14:creationId xmlns:p14="http://schemas.microsoft.com/office/powerpoint/2010/main" val="3718819420"/>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79</TotalTime>
  <Words>459</Words>
  <Application>Microsoft Office PowerPoint</Application>
  <PresentationFormat>Grand écran</PresentationFormat>
  <Paragraphs>15</Paragraphs>
  <Slides>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5</vt:i4>
      </vt:variant>
    </vt:vector>
  </HeadingPairs>
  <TitlesOfParts>
    <vt:vector size="8" baseType="lpstr">
      <vt:lpstr>Calibri</vt:lpstr>
      <vt:lpstr>Calibri Light</vt:lpstr>
      <vt:lpstr>Geçmişe bakış</vt:lpstr>
      <vt:lpstr>   İDAM CEZASI! Binlerce yılda edinilen İnsani değerlere ihanettir. (Y. Binbay)  PEINE DU MORT ! C'est une trahison des valeurs humaines acquises depuis des milliers d'années.! (Y.Binbay)  DEATH PENALTY! It is a betrayal of human values acquired over thousands of years! (Y.Binbay)</vt:lpstr>
      <vt:lpstr>Présentation PowerPoint</vt:lpstr>
      <vt:lpstr>Şeyh Said 83 yaşında kurulan özel mahkeme tarafından yaşı büyütülerek idam edildi. 1925 Seyh Said a été exécuté à l'âge de 83 ans par un tribunal spécial mis en place à l'époque. 1925 Seyh Said was executed at the age of 83 by a special court set up at the time. (29 june 1925)   </vt:lpstr>
      <vt:lpstr>Présentation PowerPoint</vt:lpstr>
      <vt:lpstr>Présentation PowerPoint</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sohra</dc:creator>
  <cp:lastModifiedBy>Bronwyn Dudley</cp:lastModifiedBy>
  <cp:revision>6</cp:revision>
  <dcterms:created xsi:type="dcterms:W3CDTF">2023-07-03T10:39:45Z</dcterms:created>
  <dcterms:modified xsi:type="dcterms:W3CDTF">2023-07-07T11:08:05Z</dcterms:modified>
</cp:coreProperties>
</file>